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Layouts/slideLayout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1.xml" ContentType="application/vnd.openxmlformats-officedocument.theme+xml"/>
  <Override PartName="/ppt/slides/slide92.xml" ContentType="application/vnd.openxmlformats-officedocument.presentationml.slide+xml"/>
  <Override PartName="/ppt/notesMasters/notesMaster11.xml" ContentType="application/vnd.openxmlformats-officedocument.presentationml.notesMaster+xml"/>
  <Override PartName="/ppt/theme/theme22.xml" ContentType="application/vnd.openxmlformats-officedocument.theme+xml"/>
  <Override PartName="/customXml/item3.xml" ContentType="application/xml"/>
  <Override PartName="/customXml/itemProps31.xml" ContentType="application/vnd.openxmlformats-officedocument.customXmlProperties+xml"/>
  <Override PartName="/ppt/viewProps.xml" ContentType="application/vnd.openxmlformats-officedocument.presentationml.viewProps+xml"/>
  <Override PartName="/ppt/slides/slide33.xml" ContentType="application/vnd.openxmlformats-officedocument.presentationml.slide+xml"/>
  <Override PartName="/ppt/slides/slide84.xml" ContentType="application/vnd.openxmlformats-officedocument.presentationml.slide+xml"/>
  <Override PartName="/ppt/slides/slide135.xml" ContentType="application/vnd.openxmlformats-officedocument.presentationml.slide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slides/slide78.xml" ContentType="application/vnd.openxmlformats-officedocument.presentationml.slide+xml"/>
  <Override PartName="/ppt/authors.xml" ContentType="application/vnd.ms-powerpoint.authors+xml"/>
  <Override PartName="/ppt/slides/slide19.xml" ContentType="application/vnd.openxmlformats-officedocument.presentationml.slide+xml"/>
  <Override PartName="/ppt/slides/slide1110.xml" ContentType="application/vnd.openxmlformats-officedocument.presentationml.slide+xml"/>
  <Override PartName="/ppt/tableStyles.xml" ContentType="application/vnd.openxmlformats-officedocument.presentationml.tableStyles+xml"/>
  <Override PartName="/ppt/slides/slide611.xml" ContentType="application/vnd.openxmlformats-officedocument.presentationml.slide+xml"/>
  <Override PartName="/ppt/commentAuthors.xml" ContentType="application/vnd.openxmlformats-officedocument.presentationml.commentAuthors+xml"/>
  <Override PartName="/ppt/slides/slide512.xml" ContentType="application/vnd.openxmlformats-officedocument.presentationml.slide+xml"/>
  <Override PartName="/ppt/slides/slide1013.xml" ContentType="application/vnd.openxmlformats-officedocument.presentationml.slide+xml"/>
  <Override PartName="/docMetadata/LabelInfo.xml" ContentType="application/vnd.ms-office.classificationlabels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6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93" r:id="rId5"/>
    <p:sldId id="305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360" y="-11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viewProps" Target="/ppt/view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presProps" Target="/ppt/presProp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microsoft.com/office/2018/10/relationships/authors" Target="/ppt/authors.xml" Id="rId24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611.xml" Id="rId10" /><Relationship Type="http://schemas.openxmlformats.org/officeDocument/2006/relationships/commentAuthors" Target="/ppt/commentAuthors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theme" Target="/ppt/theme/theme11.xml" Id="rId22" /></Relationships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2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5.xml" Id="rId7" /><Relationship Type="http://schemas.openxmlformats.org/officeDocument/2006/relationships/slideLayout" Target="/ppt/slideLayouts/slideLayout126.xml" Id="rId12" /><Relationship Type="http://schemas.openxmlformats.org/officeDocument/2006/relationships/slideLayout" Target="/ppt/slideLayouts/slideLayout27.xml" Id="rId2" /><Relationship Type="http://schemas.openxmlformats.org/officeDocument/2006/relationships/slideLayout" Target="/ppt/slideLayouts/slideLayout18.xml" Id="rId1" /><Relationship Type="http://schemas.openxmlformats.org/officeDocument/2006/relationships/slideLayout" Target="/ppt/slideLayouts/slideLayout69.xml" Id="rId6" /><Relationship Type="http://schemas.openxmlformats.org/officeDocument/2006/relationships/slideLayout" Target="/ppt/slideLayouts/slideLayout1110.xml" Id="rId11" /><Relationship Type="http://schemas.openxmlformats.org/officeDocument/2006/relationships/slideLayout" Target="/ppt/slideLayouts/slideLayout511.xml" Id="rId5" /><Relationship Type="http://schemas.openxmlformats.org/officeDocument/2006/relationships/slideLayout" Target="/ppt/slideLayouts/slideLayout1012.xml" Id="rId10" /><Relationship Type="http://schemas.openxmlformats.org/officeDocument/2006/relationships/slideLayout" Target="/ppt/slideLayouts/slideLayout41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1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10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6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image" Target="/ppt/media/image63.png" Id="rId2" /><Relationship Type="http://schemas.openxmlformats.org/officeDocument/2006/relationships/slideLayout" Target="/ppt/slideLayouts/slideLayout133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2.jpeg" Id="rId2" /><Relationship Type="http://schemas.openxmlformats.org/officeDocument/2006/relationships/slideLayout" Target="/ppt/slideLayouts/slideLayout18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24.png" Id="rId2" /><Relationship Type="http://schemas.openxmlformats.org/officeDocument/2006/relationships/slideLayout" Target="/ppt/slideLayouts/slideLayout27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Layout" Target="/ppt/slideLayouts/slideLayout34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41.xml" Id="rId1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image" Target="/ppt/media/image55.png" Id="rId2" /><Relationship Type="http://schemas.openxmlformats.org/officeDocument/2006/relationships/slideLayout" Target="/ppt/slideLayouts/slideLayout511.xml" Id="rId1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69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5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slideLayout" Target="/ppt/slideLayouts/slideLayout913.xml" Id="rId1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1FC6-4E73-FFC8-4994-1F6E9177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58B0-C4F0-55F4-0D65-E5F6D7671A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>
            <a:no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  <a:p>
            <a:endParaRPr lang="en-US" dirty="0"/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B17895F5-7808-849A-0748-86FC6E6CC4B1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183612692"/>
              </p:ext>
            </p:extLst>
          </p:nvPr>
        </p:nvGraphicFramePr>
        <p:xfrm>
          <a:off x="639763" y="2835275"/>
          <a:ext cx="10960242" cy="3361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590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6590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821046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821046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55032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50322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50322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50322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50322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609915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28907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7606-BA55-C888-681C-0A6712DB0F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55836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80AA61-7128-BE64-05B8-FBE7B97C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</p:spPr>
        <p:txBody>
          <a:bodyPr/>
          <a:lstStyle/>
          <a:p>
            <a:r>
              <a:rPr lang="en-US" dirty="0"/>
              <a:t>DYNAMIC DELIVERY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DA3B-4EB2-F2F4-2F9B-8877E3C9A5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8EDBDBD-DFA8-EBB8-FEF3-DE8D29E7436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59740615"/>
              </p:ext>
            </p:extLst>
          </p:nvPr>
        </p:nvGraphicFramePr>
        <p:xfrm>
          <a:off x="639763" y="2835275"/>
          <a:ext cx="10960242" cy="336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590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6590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1821046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821046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609915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28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182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7A2F46-CF06-E88E-9AFE-E1363F3949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/>
          <a:p>
            <a:r>
              <a:rPr lang="en-US" dirty="0"/>
              <a:t>Continue improving</a:t>
            </a:r>
          </a:p>
          <a:p>
            <a:pPr lvl="1"/>
            <a:r>
              <a:rPr lang="en-US" dirty="0"/>
              <a:t>Seek feedback</a:t>
            </a:r>
          </a:p>
          <a:p>
            <a:pPr lvl="1"/>
            <a:r>
              <a:rPr lang="en-US" dirty="0"/>
              <a:t>Reflect on performance</a:t>
            </a:r>
          </a:p>
          <a:p>
            <a:pPr lvl="1"/>
            <a:r>
              <a:rPr lang="en-US" dirty="0"/>
              <a:t>Explore new techniques</a:t>
            </a:r>
          </a:p>
          <a:p>
            <a:pPr lvl="1"/>
            <a:r>
              <a:rPr lang="en-US" dirty="0"/>
              <a:t>Set personal goals</a:t>
            </a:r>
          </a:p>
          <a:p>
            <a:pPr lvl="1"/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C1F62B-D2CC-A382-3650-EDA7B5A547C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/>
          <a:p>
            <a:r>
              <a:rPr lang="en-US" dirty="0"/>
              <a:t>PRACTICE MAKES PERFECT</a:t>
            </a:r>
          </a:p>
          <a:p>
            <a:pPr lvl="1"/>
            <a:r>
              <a:rPr lang="en-US" dirty="0"/>
              <a:t>Consistent rehearsal</a:t>
            </a:r>
          </a:p>
          <a:p>
            <a:pPr lvl="2"/>
            <a:r>
              <a:rPr lang="en-US" dirty="0"/>
              <a:t>Strengthen your familiarity</a:t>
            </a:r>
          </a:p>
          <a:p>
            <a:pPr lvl="1"/>
            <a:r>
              <a:rPr lang="en-US" dirty="0"/>
              <a:t>Refine delivery style</a:t>
            </a:r>
          </a:p>
          <a:p>
            <a:pPr lvl="2"/>
            <a:r>
              <a:rPr lang="en-US" dirty="0"/>
              <a:t>Pacing, tone, and emphasis</a:t>
            </a:r>
          </a:p>
          <a:p>
            <a:pPr lvl="1"/>
            <a:r>
              <a:rPr lang="en-US" dirty="0"/>
              <a:t>Timing and transitions</a:t>
            </a:r>
          </a:p>
          <a:p>
            <a:pPr lvl="2"/>
            <a:r>
              <a:rPr lang="en-US" dirty="0"/>
              <a:t>Aim for seamless, professional delivery</a:t>
            </a:r>
          </a:p>
          <a:p>
            <a:pPr lvl="1"/>
            <a:r>
              <a:rPr lang="en-US" dirty="0"/>
              <a:t>Practice audience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045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Bridge">
            <a:extLst>
              <a:ext uri="{FF2B5EF4-FFF2-40B4-BE49-F238E27FC236}">
                <a16:creationId xmlns:a16="http://schemas.microsoft.com/office/drawing/2014/main" id="{1BFA8449-61BE-6A34-3690-BAEEC5A5A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75" y="0"/>
            <a:ext cx="8505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0AE0F3-4D02-12DE-AE66-D0E7EEB76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/>
          <a:lstStyle/>
          <a:p>
            <a:r>
              <a:rPr lang="en-US" dirty="0"/>
              <a:t>Petja Hrovat</a:t>
            </a:r>
          </a:p>
          <a:p>
            <a:r>
              <a:rPr lang="en-US" dirty="0"/>
              <a:t>petja@contoso.com</a:t>
            </a:r>
          </a:p>
          <a:p>
            <a:r>
              <a:rPr lang="en-US" dirty="0"/>
              <a:t>www.contoso.com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Placeholder 86" descr="Close up of the Golden Gate Bridge">
            <a:extLst>
              <a:ext uri="{FF2B5EF4-FFF2-40B4-BE49-F238E27FC236}">
                <a16:creationId xmlns:a16="http://schemas.microsoft.com/office/drawing/2014/main" id="{1A67CB3B-F50E-0C67-E369-D749D8F79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024688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</p:spPr>
        <p:txBody>
          <a:bodyPr/>
          <a:lstStyle/>
          <a:p>
            <a:r>
              <a:rPr lang="en-US" dirty="0"/>
              <a:t>Public Speaking 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/>
          <a:lstStyle/>
          <a:p>
            <a:r>
              <a:rPr lang="en-US" dirty="0"/>
              <a:t>with Petja Hrovat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  <a:p>
            <a:endParaRPr lang="en-US" dirty="0"/>
          </a:p>
        </p:txBody>
      </p:sp>
      <p:pic>
        <p:nvPicPr>
          <p:cNvPr id="12" name="Picture Placeholder 11" descr="Apartment building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032" y="0"/>
            <a:ext cx="7876033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top of bridge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04" y="0"/>
            <a:ext cx="10585637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POWER OF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tops of buildings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7"/>
          <a:stretch/>
        </p:blipFill>
        <p:spPr>
          <a:xfrm>
            <a:off x="0" y="0"/>
            <a:ext cx="10266363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657881577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Make eye contact with your audience </a:t>
            </a:r>
            <a:br>
              <a:rPr lang="en-US" dirty="0"/>
            </a:br>
            <a:r>
              <a:rPr lang="en-US" dirty="0"/>
              <a:t>to create a sense of intimacy and involvement</a:t>
            </a:r>
          </a:p>
          <a:p>
            <a:pPr lvl="1"/>
            <a:r>
              <a:rPr lang="en-US" dirty="0"/>
              <a:t>Weave relatable stories into your presentation using narratives that make your message memorable and impactful</a:t>
            </a:r>
          </a:p>
          <a:p>
            <a:pPr lvl="1"/>
            <a:r>
              <a:rPr lang="en-US" dirty="0"/>
              <a:t>Encourage questions and provide thoughtful responses to enhance audience participation</a:t>
            </a:r>
          </a:p>
          <a:p>
            <a:pPr lvl="1"/>
            <a:r>
              <a:rPr lang="en-US" dirty="0"/>
              <a:t>Use live polls or surveys to gather audience opinions, promoting engagement</a:t>
            </a:r>
          </a:p>
        </p:txBody>
      </p:sp>
      <p:pic>
        <p:nvPicPr>
          <p:cNvPr id="7" name="Picture Placeholder 6" descr="Spiral staircase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918" y="0"/>
            <a:ext cx="5329082" cy="6858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32827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/>
          <a:lstStyle/>
          <a:p>
            <a:r>
              <a:rPr lang="en-US" dirty="0"/>
              <a:t>OVERCOMING NERVOUSNESS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7F509-3881-C302-44C3-046AD7869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829" y="3584448"/>
            <a:ext cx="7791123" cy="612648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5074344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8B506-191E-1832-13DD-A83B44C70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7C28A-A45F-7BB2-D694-7808E32E9D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Voice modulation</a:t>
            </a:r>
          </a:p>
          <a:p>
            <a:pPr lvl="1"/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2"/>
            <a:r>
              <a:rPr lang="en-US" dirty="0"/>
              <a:t>Pitch variation</a:t>
            </a:r>
          </a:p>
          <a:p>
            <a:pPr lvl="2"/>
            <a:r>
              <a:rPr lang="en-US" dirty="0"/>
              <a:t>Tone inflection</a:t>
            </a:r>
          </a:p>
          <a:p>
            <a:pPr lvl="2"/>
            <a:r>
              <a:rPr lang="en-US" dirty="0"/>
              <a:t>Volume control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F137D-40EF-84F0-61EB-11434C0CC2E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Body language</a:t>
            </a:r>
          </a:p>
          <a:p>
            <a:pPr lvl="1"/>
            <a:r>
              <a:rPr lang="en-US" dirty="0"/>
              <a:t>Effective body language enhances your message, making it more impactful and memorable.</a:t>
            </a:r>
          </a:p>
          <a:p>
            <a:pPr lvl="2"/>
            <a:r>
              <a:rPr lang="en-US" dirty="0"/>
              <a:t>Meaningful eye contact</a:t>
            </a:r>
          </a:p>
          <a:p>
            <a:pPr lvl="2"/>
            <a:r>
              <a:rPr lang="en-US" dirty="0"/>
              <a:t>Purposeful gestures</a:t>
            </a:r>
          </a:p>
          <a:p>
            <a:pPr lvl="2"/>
            <a:r>
              <a:rPr lang="en-US" dirty="0"/>
              <a:t>Maintain good posture</a:t>
            </a:r>
          </a:p>
          <a:p>
            <a:pPr lvl="2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D166F-774B-18A7-EF80-332246375F7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2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Preparing for questions</a:t>
            </a:r>
          </a:p>
          <a:p>
            <a:pPr lvl="1"/>
            <a:r>
              <a:rPr lang="en-US" dirty="0"/>
              <a:t>Know your material in advance</a:t>
            </a:r>
          </a:p>
          <a:p>
            <a:pPr lvl="1"/>
            <a:r>
              <a:rPr lang="en-US" dirty="0"/>
              <a:t>Anticipate common questions</a:t>
            </a:r>
          </a:p>
          <a:p>
            <a:pPr lvl="1"/>
            <a:r>
              <a:rPr lang="en-US" dirty="0"/>
              <a:t>Rehearse your responses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Maintaining composure</a:t>
            </a:r>
          </a:p>
          <a:p>
            <a:pPr lvl="1"/>
            <a:r>
              <a:rPr lang="en-US" dirty="0"/>
              <a:t>Maintaining composure during the Q&amp;A session </a:t>
            </a:r>
            <a:br>
              <a:rPr lang="en-US" dirty="0"/>
            </a:br>
            <a:r>
              <a:rPr lang="en-US" dirty="0"/>
              <a:t>is essential for projecting confidence and authority. Consider the following tips for staying composed:</a:t>
            </a:r>
          </a:p>
          <a:p>
            <a:pPr lvl="2"/>
            <a:r>
              <a:rPr lang="en-US" dirty="0"/>
              <a:t>Stay calm</a:t>
            </a:r>
          </a:p>
          <a:p>
            <a:pPr lvl="2"/>
            <a:r>
              <a:rPr lang="en-US" dirty="0"/>
              <a:t>Actively listen</a:t>
            </a:r>
          </a:p>
          <a:p>
            <a:pPr lvl="2"/>
            <a:r>
              <a:rPr lang="en-US" dirty="0"/>
              <a:t>Pause and reflect</a:t>
            </a:r>
          </a:p>
          <a:p>
            <a:pPr lvl="2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86459-0C4D-D72D-7E80-6421794904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/>
          <a:p>
            <a:r>
              <a:rPr lang="en-US" dirty="0"/>
              <a:t>Your ability to communicate effectively will leave </a:t>
            </a:r>
            <a:br>
              <a:rPr lang="en-US" dirty="0"/>
            </a:br>
            <a:r>
              <a:rPr lang="en-US" dirty="0"/>
              <a:t>a lasting impact on your audience</a:t>
            </a:r>
          </a:p>
          <a:p>
            <a:r>
              <a:rPr lang="en-US" dirty="0"/>
              <a:t>Effectively communicating involves not only delivering </a:t>
            </a:r>
            <a:br>
              <a:rPr lang="en-US" dirty="0"/>
            </a:br>
            <a:r>
              <a:rPr lang="en-US" dirty="0"/>
              <a:t>a message but also resonating with the experiences, values, and emotions of those listening 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10940"/>
      </p:ext>
    </p:extLst>
  </p:cSld>
  <p:clrMapOvr>
    <a:masterClrMapping/>
  </p:clrMapOvr>
</p:sld>
</file>

<file path=ppt/theme/theme11.xml><?xml version="1.0" encoding="utf-8"?>
<a:theme xmlns:a="http://schemas.openxmlformats.org/drawingml/2006/main" name="Custom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actionId="{e3267842-1a43-4873-99e9-04603a479db2}" removed="1"/>
</clbl:labelList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5613</ap:TotalTime>
  <ap:Words>424</ap:Words>
  <ap:Application>Microsoft Office PowerPoint</ap:Application>
  <ap:PresentationFormat>Widescreen</ap:PresentationFormat>
  <ap:Paragraphs>124</ap:Paragraphs>
  <ap:Slides>13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8">
      <vt:lpstr>Arial</vt:lpstr>
      <vt:lpstr>Bahnschrift</vt:lpstr>
      <vt:lpstr>Calibri</vt:lpstr>
      <vt:lpstr>Tw Cen MT</vt:lpstr>
      <vt:lpstr>Custom</vt:lpstr>
      <vt:lpstr>Public Speaking 101</vt:lpstr>
      <vt:lpstr>Agenda</vt:lpstr>
      <vt:lpstr>THE POWER OF COMMUNICATION</vt:lpstr>
      <vt:lpstr>OVERCOMING NERVOUSNESS</vt:lpstr>
      <vt:lpstr>OVERCOMING  NERVOUSNESS</vt:lpstr>
      <vt:lpstr>OVERCOMING NERVOUSNESS </vt:lpstr>
      <vt:lpstr>NAVIGATING Q&amp;A SESSIONS</vt:lpstr>
      <vt:lpstr>EFFECTIVE DELIVERY TECHNIQUES</vt:lpstr>
      <vt:lpstr>Speaking impact</vt:lpstr>
      <vt:lpstr>DYNAMIC DELIVERY</vt:lpstr>
      <vt:lpstr>DYNAMIC DELIVERY </vt:lpstr>
      <vt:lpstr>Final tips &amp; takeaways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terms:created xsi:type="dcterms:W3CDTF">2021-09-07T04:41:26Z</dcterms:created>
  <dcterms:modified xsi:type="dcterms:W3CDTF">2024-07-08T16:20:56Z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